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矩形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矩形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矩形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 useBgFill="1"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7D222-A547-45E6-A279-2B81DDD2D70B}" type="datetimeFigureOut">
              <a:rPr lang="zh-TW" altLang="en-US" smtClean="0"/>
              <a:t>2015/12/9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C3C9B-1A35-4DC5-831B-5F040DC6ED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美術</a:t>
            </a:r>
            <a:r>
              <a:rPr lang="zh-TW" altLang="en-US" sz="3200" dirty="0"/>
              <a:t>科</a:t>
            </a:r>
            <a:r>
              <a:rPr lang="zh-TW" altLang="en-US" sz="3200" dirty="0" smtClean="0"/>
              <a:t>教材教法：課程設計與執行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鹿寮國中美術社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0581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學校與班級學生介紹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/>
              <a:t>學校在沙鹿鎮的市區</a:t>
            </a:r>
            <a:endParaRPr lang="en-US" altLang="zh-TW" sz="2000" dirty="0" smtClean="0"/>
          </a:p>
          <a:p>
            <a:r>
              <a:rPr lang="zh-TW" altLang="en-US" sz="2000" dirty="0" smtClean="0"/>
              <a:t>訓育組長（行政上專門管理社團）與各社團老師交流互動多</a:t>
            </a:r>
            <a:endParaRPr lang="en-US" altLang="zh-TW" sz="2000" dirty="0" smtClean="0"/>
          </a:p>
          <a:p>
            <a:r>
              <a:rPr lang="zh-TW" altLang="en-US" sz="2000" dirty="0" smtClean="0"/>
              <a:t>學生均為八年級，男生</a:t>
            </a:r>
            <a:r>
              <a:rPr lang="en-US" altLang="zh-TW" sz="2000" dirty="0" smtClean="0"/>
              <a:t>3</a:t>
            </a:r>
            <a:r>
              <a:rPr lang="zh-TW" altLang="en-US" sz="2000" dirty="0" smtClean="0"/>
              <a:t>位，女生</a:t>
            </a:r>
            <a:r>
              <a:rPr lang="en-US" altLang="zh-TW" sz="2000" dirty="0" smtClean="0"/>
              <a:t>15</a:t>
            </a:r>
            <a:r>
              <a:rPr lang="zh-TW" altLang="en-US" sz="2000" dirty="0" smtClean="0"/>
              <a:t>位。一部分為自由選社，其它的是老師安排。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7148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課表（預定）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542172"/>
              </p:ext>
            </p:extLst>
          </p:nvPr>
        </p:nvGraphicFramePr>
        <p:xfrm>
          <a:off x="1259632" y="1556792"/>
          <a:ext cx="7049011" cy="4697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672"/>
                <a:gridCol w="2034584"/>
                <a:gridCol w="4445755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單元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單元內容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課程內容說明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課程說明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選出社長、副社長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安排座位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學習課程內容說明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下次繳交材料費用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（一周）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一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立體節慶卡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送禮好感度大於隨堂測驗紙！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Wingdings"/>
                        <a:buChar char=""/>
                      </a:pPr>
                      <a:r>
                        <a:rPr lang="zh-TW" sz="1200" kern="100" dirty="0">
                          <a:effectLst/>
                        </a:rPr>
                        <a:t>示範、實際創作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（預計三周）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62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二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水彩靜物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享受水彩作畫的樂趣　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水彩畫的步驟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靜物練習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1200" kern="100" dirty="0">
                          <a:effectLst/>
                        </a:rPr>
                        <a:t>完成單幅作品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（預計三周）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3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三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食物模型吊飾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自製食物模型吊飾，感受創作的實用！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對於食物模型，你了解多少？材料的選擇？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</a:t>
                      </a:r>
                      <a:r>
                        <a:rPr lang="zh-TW" sz="1200" kern="100" dirty="0">
                          <a:effectLst/>
                        </a:rPr>
                        <a:t>技法教學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（三周）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9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四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>
                          <a:effectLst/>
                        </a:rPr>
                        <a:t>成果展示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 </a:t>
                      </a:r>
                      <a:endParaRPr lang="zh-TW" sz="12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1.</a:t>
                      </a:r>
                      <a:r>
                        <a:rPr lang="zh-TW" sz="1200" kern="100" dirty="0">
                          <a:effectLst/>
                        </a:rPr>
                        <a:t>作品發表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2.</a:t>
                      </a:r>
                      <a:r>
                        <a:rPr lang="zh-TW" sz="1200" kern="100" dirty="0">
                          <a:effectLst/>
                        </a:rPr>
                        <a:t>作品評分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（一周）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033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課堂規則以及成績計算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000" b="1" dirty="0"/>
              <a:t>課堂上遵守</a:t>
            </a:r>
            <a:endParaRPr lang="zh-TW" altLang="zh-TW" sz="2000" dirty="0"/>
          </a:p>
          <a:p>
            <a:pPr lvl="0"/>
            <a:r>
              <a:rPr lang="zh-TW" altLang="zh-TW" sz="2000" dirty="0"/>
              <a:t>準時上課，如無特定原因，不要遲到早退。</a:t>
            </a:r>
          </a:p>
          <a:p>
            <a:pPr lvl="0"/>
            <a:r>
              <a:rPr lang="zh-TW" altLang="zh-TW" sz="2000" dirty="0"/>
              <a:t>尊重同學與老師，是身為學生基本的禮貌。</a:t>
            </a:r>
          </a:p>
          <a:p>
            <a:pPr lvl="0"/>
            <a:r>
              <a:rPr lang="zh-TW" altLang="zh-TW" sz="2000" dirty="0"/>
              <a:t>用具要記得攜帶，盡量在課堂中完成自己的創作。</a:t>
            </a:r>
          </a:p>
          <a:p>
            <a:pPr lvl="0"/>
            <a:r>
              <a:rPr lang="zh-TW" altLang="zh-TW" sz="2000" dirty="0"/>
              <a:t>盡情創作的同時，也要記得保持教室的潔淨</a:t>
            </a:r>
            <a:r>
              <a:rPr lang="zh-TW" altLang="zh-TW" sz="2000" dirty="0" smtClean="0"/>
              <a:t>！</a:t>
            </a:r>
            <a:endParaRPr lang="en-US" altLang="zh-TW" sz="2000" dirty="0"/>
          </a:p>
          <a:p>
            <a:pPr lvl="0"/>
            <a:endParaRPr lang="en-US" altLang="zh-TW" sz="2000" dirty="0" smtClean="0"/>
          </a:p>
          <a:p>
            <a:pPr lvl="0"/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 </a:t>
            </a:r>
            <a:r>
              <a:rPr lang="zh-TW" altLang="zh-TW" sz="2000" b="1" dirty="0" smtClean="0"/>
              <a:t>成績計算方式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教室維護與課堂秩序</a:t>
            </a:r>
            <a:r>
              <a:rPr lang="en-US" altLang="zh-TW" sz="2000" dirty="0" smtClean="0"/>
              <a:t>30%</a:t>
            </a:r>
            <a:endParaRPr lang="zh-TW" altLang="zh-TW" sz="2000" dirty="0" smtClean="0"/>
          </a:p>
          <a:p>
            <a:pPr lvl="0"/>
            <a:r>
              <a:rPr lang="zh-TW" altLang="zh-TW" sz="2000" dirty="0" smtClean="0"/>
              <a:t>期末作品成果的展示及介紹</a:t>
            </a:r>
            <a:r>
              <a:rPr lang="en-US" altLang="zh-TW" sz="2000" dirty="0" smtClean="0"/>
              <a:t>30%</a:t>
            </a:r>
            <a:endParaRPr lang="zh-TW" altLang="zh-TW" sz="2000" dirty="0" smtClean="0"/>
          </a:p>
          <a:p>
            <a:r>
              <a:rPr lang="zh-TW" altLang="zh-TW" sz="2000" dirty="0" smtClean="0"/>
              <a:t>平時成績（攜帶用具、上課態度）</a:t>
            </a:r>
            <a:r>
              <a:rPr lang="en-US" altLang="zh-TW" sz="2000" dirty="0" smtClean="0"/>
              <a:t>40%</a:t>
            </a:r>
            <a:endParaRPr lang="zh-TW" altLang="en-US" sz="2000" dirty="0" smtClean="0"/>
          </a:p>
          <a:p>
            <a:pPr lvl="0"/>
            <a:endParaRPr lang="zh-TW" altLang="zh-TW" sz="2000" dirty="0"/>
          </a:p>
        </p:txBody>
      </p:sp>
    </p:spTree>
    <p:extLst>
      <p:ext uri="{BB962C8B-B14F-4D97-AF65-F5344CB8AC3E}">
        <p14:creationId xmlns:p14="http://schemas.microsoft.com/office/powerpoint/2010/main" val="313571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課程的實施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立體節慶卡 </a:t>
            </a:r>
            <a:r>
              <a:rPr lang="en-US" altLang="zh-TW" dirty="0" smtClean="0"/>
              <a:t>(10.14</a:t>
            </a:r>
            <a:r>
              <a:rPr lang="zh-TW" altLang="en-US" dirty="0" smtClean="0"/>
              <a:t>到</a:t>
            </a:r>
            <a:r>
              <a:rPr lang="en-US" altLang="zh-TW" dirty="0" smtClean="0"/>
              <a:t>12.3)</a:t>
            </a:r>
          </a:p>
          <a:p>
            <a:r>
              <a:rPr lang="zh-TW" altLang="en-US" dirty="0" smtClean="0"/>
              <a:t>課表上排定三次，延長為五次</a:t>
            </a:r>
            <a:endParaRPr lang="en-US" altLang="zh-TW" dirty="0" smtClean="0"/>
          </a:p>
          <a:p>
            <a:r>
              <a:rPr lang="zh-TW" altLang="en-US" dirty="0" smtClean="0"/>
              <a:t>每次上課內容：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第一堂－單元介紹與步驟</a:t>
            </a:r>
            <a:r>
              <a:rPr lang="zh-TW" altLang="en-US" dirty="0" smtClean="0"/>
              <a:t>解說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第二堂－</a:t>
            </a:r>
            <a:r>
              <a:rPr lang="zh-TW" altLang="en-US" dirty="0" smtClean="0"/>
              <a:t>圓形及扇形內頁的示範（開始做作品）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第三堂－圓形及扇形內</a:t>
            </a:r>
            <a:r>
              <a:rPr lang="zh-TW" altLang="en-US" dirty="0" smtClean="0"/>
              <a:t>頁黏貼及紙材選用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第四堂－圓形的組合與</a:t>
            </a:r>
            <a:r>
              <a:rPr lang="zh-TW" altLang="en-US" dirty="0" smtClean="0"/>
              <a:t>配色、內頁設計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第五</a:t>
            </a:r>
            <a:r>
              <a:rPr lang="zh-TW" altLang="en-US" dirty="0" smtClean="0"/>
              <a:t>堂－細部和內頁的設計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7925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" y="-13287"/>
            <a:ext cx="5721253" cy="3207369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370" y="3258000"/>
            <a:ext cx="642163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9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水彩靜物與聯想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(12.10</a:t>
            </a:r>
            <a:r>
              <a:rPr lang="zh-TW" altLang="en-US" dirty="0" smtClean="0"/>
              <a:t>和</a:t>
            </a:r>
            <a:r>
              <a:rPr lang="en-US" altLang="zh-TW" dirty="0" smtClean="0"/>
              <a:t>12.17)</a:t>
            </a:r>
          </a:p>
          <a:p>
            <a:r>
              <a:rPr lang="zh-TW" altLang="en-US" dirty="0" smtClean="0"/>
              <a:t>上課內容為：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第一堂－水彩靜物的</a:t>
            </a:r>
            <a:r>
              <a:rPr lang="zh-TW" altLang="en-US" dirty="0" smtClean="0"/>
              <a:t>步驟，寒暖色的認識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第二堂－</a:t>
            </a:r>
            <a:r>
              <a:rPr lang="zh-TW" altLang="en-US" dirty="0" smtClean="0"/>
              <a:t>靜物聯想</a:t>
            </a:r>
            <a:endParaRPr lang="en-US" altLang="zh-TW" dirty="0" smtClean="0"/>
          </a:p>
          <a:p>
            <a:r>
              <a:rPr lang="zh-TW" altLang="en-US" dirty="0" smtClean="0"/>
              <a:t>教學目的：觀察靜物和複習色彩學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08971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3368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反思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16677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行雲流水">
  <a:themeElements>
    <a:clrScheme name="行雲流水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行雲流水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104</TotalTime>
  <Words>360</Words>
  <Application>Microsoft Office PowerPoint</Application>
  <PresentationFormat>如螢幕大小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行雲流水</vt:lpstr>
      <vt:lpstr>美術科教材教法：課程設計與執行</vt:lpstr>
      <vt:lpstr>學校與班級學生介紹</vt:lpstr>
      <vt:lpstr>課表（預定）</vt:lpstr>
      <vt:lpstr>課堂規則以及成績計算</vt:lpstr>
      <vt:lpstr>課程的實施</vt:lpstr>
      <vt:lpstr>PowerPoint 簡報</vt:lpstr>
      <vt:lpstr>水彩靜物與聯想</vt:lpstr>
      <vt:lpstr>PowerPoint 簡報</vt:lpstr>
      <vt:lpstr>反思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P7</dc:creator>
  <cp:lastModifiedBy>P7</cp:lastModifiedBy>
  <cp:revision>9</cp:revision>
  <dcterms:created xsi:type="dcterms:W3CDTF">2015-12-09T11:05:44Z</dcterms:created>
  <dcterms:modified xsi:type="dcterms:W3CDTF">2015-12-09T12:51:43Z</dcterms:modified>
</cp:coreProperties>
</file>